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sldIdLst>
    <p:sldId id="273" r:id="rId5"/>
  </p:sldIdLst>
  <p:sldSz cx="42062400" cy="4023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513"/>
    <a:srgbClr val="5AC667"/>
    <a:srgbClr val="57C9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C6BCA6-C4A5-4E8C-993B-2B45D80C192C}" v="23" dt="2022-07-30T18:17:55.727"/>
    <p1510:client id="{64E1FF8D-3EDE-1C81-EDF8-BBDC324FDD68}" v="2" dt="2023-07-31T04:21:04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64"/>
    <p:restoredTop sz="95872"/>
  </p:normalViewPr>
  <p:slideViewPr>
    <p:cSldViewPr snapToGrid="0" snapToObjects="1">
      <p:cViewPr>
        <p:scale>
          <a:sx n="25" d="100"/>
          <a:sy n="25" d="100"/>
        </p:scale>
        <p:origin x="860" y="-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26A7AA-B429-4CD5-8EFA-1672209F1B71}" type="doc">
      <dgm:prSet loTypeId="urn:microsoft.com/office/officeart/2005/8/layout/v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F85BC7-0EF5-4DEA-A2F1-D9C9F5D43AC9}">
      <dgm:prSet phldrT="[Text]" custT="1"/>
      <dgm:spPr/>
      <dgm:t>
        <a:bodyPr/>
        <a:lstStyle/>
        <a:p>
          <a:endParaRPr lang="en-US" sz="3600" b="1" dirty="0"/>
        </a:p>
      </dgm:t>
    </dgm:pt>
    <dgm:pt modelId="{FC4204A7-FE95-4EF6-BBBC-4C98A98B5F7D}" type="parTrans" cxnId="{ED07CDCF-B43A-4978-8ACD-FEB74C44D992}">
      <dgm:prSet/>
      <dgm:spPr/>
      <dgm:t>
        <a:bodyPr/>
        <a:lstStyle/>
        <a:p>
          <a:endParaRPr lang="en-US"/>
        </a:p>
      </dgm:t>
    </dgm:pt>
    <dgm:pt modelId="{6F589814-8806-4877-8516-D1D4DD62B361}" type="sibTrans" cxnId="{ED07CDCF-B43A-4978-8ACD-FEB74C44D992}">
      <dgm:prSet/>
      <dgm:spPr/>
      <dgm:t>
        <a:bodyPr/>
        <a:lstStyle/>
        <a:p>
          <a:endParaRPr lang="en-US"/>
        </a:p>
      </dgm:t>
    </dgm:pt>
    <dgm:pt modelId="{5CEB901D-BE5A-4FBA-913D-AEF1EE255E69}">
      <dgm:prSet phldrT="[Text]" custT="1"/>
      <dgm:spPr/>
      <dgm:t>
        <a:bodyPr/>
        <a:lstStyle/>
        <a:p>
          <a:br>
            <a:rPr lang="en-US" sz="3600" b="1" dirty="0"/>
          </a:br>
          <a:endParaRPr lang="en-US" sz="3600" b="1" dirty="0"/>
        </a:p>
        <a:p>
          <a:endParaRPr lang="en-US" sz="3600" b="1" dirty="0"/>
        </a:p>
        <a:p>
          <a:endParaRPr lang="en-US" sz="3600" b="1" dirty="0"/>
        </a:p>
      </dgm:t>
    </dgm:pt>
    <dgm:pt modelId="{85FBAC8C-3D52-40C5-9BC2-B0E5481DA86A}" type="parTrans" cxnId="{74C18B02-A144-44F7-AEF8-FDAFEF966221}">
      <dgm:prSet/>
      <dgm:spPr/>
      <dgm:t>
        <a:bodyPr/>
        <a:lstStyle/>
        <a:p>
          <a:endParaRPr lang="en-US"/>
        </a:p>
      </dgm:t>
    </dgm:pt>
    <dgm:pt modelId="{D1E066D4-03A7-4EA7-AE88-6B64658BD4A0}" type="sibTrans" cxnId="{74C18B02-A144-44F7-AEF8-FDAFEF966221}">
      <dgm:prSet/>
      <dgm:spPr/>
      <dgm:t>
        <a:bodyPr/>
        <a:lstStyle/>
        <a:p>
          <a:endParaRPr lang="en-US"/>
        </a:p>
      </dgm:t>
    </dgm:pt>
    <dgm:pt modelId="{6DC9CF17-4EFA-4655-AACE-FE61746087C3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endParaRPr lang="en-US" sz="3600" b="1" dirty="0"/>
        </a:p>
      </dgm:t>
    </dgm:pt>
    <dgm:pt modelId="{CB5F69F2-F3A7-465F-A4EA-0A953FA3C382}" type="sibTrans" cxnId="{EFC8BD29-EFC8-4B66-8F51-C4A118A45FB6}">
      <dgm:prSet/>
      <dgm:spPr/>
      <dgm:t>
        <a:bodyPr/>
        <a:lstStyle/>
        <a:p>
          <a:endParaRPr lang="en-US"/>
        </a:p>
      </dgm:t>
    </dgm:pt>
    <dgm:pt modelId="{1AFDCCF8-74DF-4BE8-A852-F6FA9D2FA294}" type="parTrans" cxnId="{EFC8BD29-EFC8-4B66-8F51-C4A118A45FB6}">
      <dgm:prSet/>
      <dgm:spPr/>
      <dgm:t>
        <a:bodyPr/>
        <a:lstStyle/>
        <a:p>
          <a:endParaRPr lang="en-US"/>
        </a:p>
      </dgm:t>
    </dgm:pt>
    <dgm:pt modelId="{83EEE713-2C64-4582-831C-1400393DFB00}" type="pres">
      <dgm:prSet presAssocID="{B326A7AA-B429-4CD5-8EFA-1672209F1B71}" presName="outerComposite" presStyleCnt="0">
        <dgm:presLayoutVars>
          <dgm:chMax val="5"/>
          <dgm:dir/>
          <dgm:resizeHandles val="exact"/>
        </dgm:presLayoutVars>
      </dgm:prSet>
      <dgm:spPr/>
    </dgm:pt>
    <dgm:pt modelId="{2BF6FE6A-C98A-4EB2-98F3-459466E74F15}" type="pres">
      <dgm:prSet presAssocID="{B326A7AA-B429-4CD5-8EFA-1672209F1B71}" presName="dummyMaxCanvas" presStyleCnt="0">
        <dgm:presLayoutVars/>
      </dgm:prSet>
      <dgm:spPr/>
    </dgm:pt>
    <dgm:pt modelId="{579602D4-E0BA-4497-B15B-BEB370F475C4}" type="pres">
      <dgm:prSet presAssocID="{B326A7AA-B429-4CD5-8EFA-1672209F1B71}" presName="ThreeNodes_1" presStyleLbl="node1" presStyleIdx="0" presStyleCnt="3" custScaleY="110837" custLinFactNeighborX="-455">
        <dgm:presLayoutVars>
          <dgm:bulletEnabled val="1"/>
        </dgm:presLayoutVars>
      </dgm:prSet>
      <dgm:spPr/>
    </dgm:pt>
    <dgm:pt modelId="{81D8EF94-AB60-4EC8-8845-472D36D5EECA}" type="pres">
      <dgm:prSet presAssocID="{B326A7AA-B429-4CD5-8EFA-1672209F1B71}" presName="ThreeNodes_2" presStyleLbl="node1" presStyleIdx="1" presStyleCnt="3" custScaleY="110837" custLinFactNeighborX="-5818" custLinFactNeighborY="409">
        <dgm:presLayoutVars>
          <dgm:bulletEnabled val="1"/>
        </dgm:presLayoutVars>
      </dgm:prSet>
      <dgm:spPr/>
    </dgm:pt>
    <dgm:pt modelId="{DE68869A-813F-41DA-9E8E-FD2C91110288}" type="pres">
      <dgm:prSet presAssocID="{B326A7AA-B429-4CD5-8EFA-1672209F1B71}" presName="ThreeNodes_3" presStyleLbl="node1" presStyleIdx="2" presStyleCnt="3" custScaleY="110837" custLinFactNeighborX="-9488" custLinFactNeighborY="751">
        <dgm:presLayoutVars>
          <dgm:bulletEnabled val="1"/>
        </dgm:presLayoutVars>
      </dgm:prSet>
      <dgm:spPr/>
    </dgm:pt>
    <dgm:pt modelId="{F469FCA2-3354-4689-B267-57FF4D91F3D7}" type="pres">
      <dgm:prSet presAssocID="{B326A7AA-B429-4CD5-8EFA-1672209F1B71}" presName="ThreeConn_1-2" presStyleLbl="fgAccFollowNode1" presStyleIdx="0" presStyleCnt="2" custScaleX="70700" custLinFactNeighborX="-12442" custLinFactNeighborY="-6721">
        <dgm:presLayoutVars>
          <dgm:bulletEnabled val="1"/>
        </dgm:presLayoutVars>
      </dgm:prSet>
      <dgm:spPr/>
    </dgm:pt>
    <dgm:pt modelId="{84123631-C428-478F-9B07-C7B0CD5575CE}" type="pres">
      <dgm:prSet presAssocID="{B326A7AA-B429-4CD5-8EFA-1672209F1B71}" presName="ThreeConn_2-3" presStyleLbl="fgAccFollowNode1" presStyleIdx="1" presStyleCnt="2" custScaleX="76333" custLinFactNeighborX="-45793" custLinFactNeighborY="1888">
        <dgm:presLayoutVars>
          <dgm:bulletEnabled val="1"/>
        </dgm:presLayoutVars>
      </dgm:prSet>
      <dgm:spPr/>
    </dgm:pt>
    <dgm:pt modelId="{F229E58A-1E89-4081-BE1A-6B20DA4E5CE0}" type="pres">
      <dgm:prSet presAssocID="{B326A7AA-B429-4CD5-8EFA-1672209F1B71}" presName="ThreeNodes_1_text" presStyleLbl="node1" presStyleIdx="2" presStyleCnt="3">
        <dgm:presLayoutVars>
          <dgm:bulletEnabled val="1"/>
        </dgm:presLayoutVars>
      </dgm:prSet>
      <dgm:spPr/>
    </dgm:pt>
    <dgm:pt modelId="{64959BED-E012-432C-A3D8-7C0820A35EB5}" type="pres">
      <dgm:prSet presAssocID="{B326A7AA-B429-4CD5-8EFA-1672209F1B71}" presName="ThreeNodes_2_text" presStyleLbl="node1" presStyleIdx="2" presStyleCnt="3">
        <dgm:presLayoutVars>
          <dgm:bulletEnabled val="1"/>
        </dgm:presLayoutVars>
      </dgm:prSet>
      <dgm:spPr/>
    </dgm:pt>
    <dgm:pt modelId="{0417AA5C-D849-4AE3-BC6B-79355032148D}" type="pres">
      <dgm:prSet presAssocID="{B326A7AA-B429-4CD5-8EFA-1672209F1B7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74C18B02-A144-44F7-AEF8-FDAFEF966221}" srcId="{B326A7AA-B429-4CD5-8EFA-1672209F1B71}" destId="{5CEB901D-BE5A-4FBA-913D-AEF1EE255E69}" srcOrd="2" destOrd="0" parTransId="{85FBAC8C-3D52-40C5-9BC2-B0E5481DA86A}" sibTransId="{D1E066D4-03A7-4EA7-AE88-6B64658BD4A0}"/>
    <dgm:cxn modelId="{CA8E6224-DCE7-4281-A49E-F6ED423157E2}" type="presOf" srcId="{5CEB901D-BE5A-4FBA-913D-AEF1EE255E69}" destId="{DE68869A-813F-41DA-9E8E-FD2C91110288}" srcOrd="0" destOrd="0" presId="urn:microsoft.com/office/officeart/2005/8/layout/vProcess5"/>
    <dgm:cxn modelId="{EFC8BD29-EFC8-4B66-8F51-C4A118A45FB6}" srcId="{B326A7AA-B429-4CD5-8EFA-1672209F1B71}" destId="{6DC9CF17-4EFA-4655-AACE-FE61746087C3}" srcOrd="0" destOrd="0" parTransId="{1AFDCCF8-74DF-4BE8-A852-F6FA9D2FA294}" sibTransId="{CB5F69F2-F3A7-465F-A4EA-0A953FA3C382}"/>
    <dgm:cxn modelId="{6D2ED25B-5C1D-47A7-9B86-9AA2D92B2CF8}" type="presOf" srcId="{CB5F69F2-F3A7-465F-A4EA-0A953FA3C382}" destId="{F469FCA2-3354-4689-B267-57FF4D91F3D7}" srcOrd="0" destOrd="0" presId="urn:microsoft.com/office/officeart/2005/8/layout/vProcess5"/>
    <dgm:cxn modelId="{6F79FB5D-B778-411A-A717-80D2684D05F1}" type="presOf" srcId="{77F85BC7-0EF5-4DEA-A2F1-D9C9F5D43AC9}" destId="{64959BED-E012-432C-A3D8-7C0820A35EB5}" srcOrd="1" destOrd="0" presId="urn:microsoft.com/office/officeart/2005/8/layout/vProcess5"/>
    <dgm:cxn modelId="{E40DBD48-A3AD-471F-B43D-870559E733B3}" type="presOf" srcId="{B326A7AA-B429-4CD5-8EFA-1672209F1B71}" destId="{83EEE713-2C64-4582-831C-1400393DFB00}" srcOrd="0" destOrd="0" presId="urn:microsoft.com/office/officeart/2005/8/layout/vProcess5"/>
    <dgm:cxn modelId="{D4940585-43CC-464C-9569-DDE3C02B205D}" type="presOf" srcId="{5CEB901D-BE5A-4FBA-913D-AEF1EE255E69}" destId="{0417AA5C-D849-4AE3-BC6B-79355032148D}" srcOrd="1" destOrd="0" presId="urn:microsoft.com/office/officeart/2005/8/layout/vProcess5"/>
    <dgm:cxn modelId="{58611797-4894-4497-92C8-0857B6601144}" type="presOf" srcId="{77F85BC7-0EF5-4DEA-A2F1-D9C9F5D43AC9}" destId="{81D8EF94-AB60-4EC8-8845-472D36D5EECA}" srcOrd="0" destOrd="0" presId="urn:microsoft.com/office/officeart/2005/8/layout/vProcess5"/>
    <dgm:cxn modelId="{ED07CDCF-B43A-4978-8ACD-FEB74C44D992}" srcId="{B326A7AA-B429-4CD5-8EFA-1672209F1B71}" destId="{77F85BC7-0EF5-4DEA-A2F1-D9C9F5D43AC9}" srcOrd="1" destOrd="0" parTransId="{FC4204A7-FE95-4EF6-BBBC-4C98A98B5F7D}" sibTransId="{6F589814-8806-4877-8516-D1D4DD62B361}"/>
    <dgm:cxn modelId="{E49A55D3-3D0B-47DC-8E4C-EF5FA4A3E3DD}" type="presOf" srcId="{6DC9CF17-4EFA-4655-AACE-FE61746087C3}" destId="{F229E58A-1E89-4081-BE1A-6B20DA4E5CE0}" srcOrd="1" destOrd="0" presId="urn:microsoft.com/office/officeart/2005/8/layout/vProcess5"/>
    <dgm:cxn modelId="{6052C7ED-2961-46AB-A30A-F6CCB64A7003}" type="presOf" srcId="{6DC9CF17-4EFA-4655-AACE-FE61746087C3}" destId="{579602D4-E0BA-4497-B15B-BEB370F475C4}" srcOrd="0" destOrd="0" presId="urn:microsoft.com/office/officeart/2005/8/layout/vProcess5"/>
    <dgm:cxn modelId="{A87426F6-72B5-4204-811A-F5AE77DFC686}" type="presOf" srcId="{6F589814-8806-4877-8516-D1D4DD62B361}" destId="{84123631-C428-478F-9B07-C7B0CD5575CE}" srcOrd="0" destOrd="0" presId="urn:microsoft.com/office/officeart/2005/8/layout/vProcess5"/>
    <dgm:cxn modelId="{0BA99F4D-0187-4217-8065-6F96413E3D90}" type="presParOf" srcId="{83EEE713-2C64-4582-831C-1400393DFB00}" destId="{2BF6FE6A-C98A-4EB2-98F3-459466E74F15}" srcOrd="0" destOrd="0" presId="urn:microsoft.com/office/officeart/2005/8/layout/vProcess5"/>
    <dgm:cxn modelId="{12456210-22AD-43F2-A6A2-D2AE702E3706}" type="presParOf" srcId="{83EEE713-2C64-4582-831C-1400393DFB00}" destId="{579602D4-E0BA-4497-B15B-BEB370F475C4}" srcOrd="1" destOrd="0" presId="urn:microsoft.com/office/officeart/2005/8/layout/vProcess5"/>
    <dgm:cxn modelId="{0C5738EC-6F90-400C-9EDC-FE988007611D}" type="presParOf" srcId="{83EEE713-2C64-4582-831C-1400393DFB00}" destId="{81D8EF94-AB60-4EC8-8845-472D36D5EECA}" srcOrd="2" destOrd="0" presId="urn:microsoft.com/office/officeart/2005/8/layout/vProcess5"/>
    <dgm:cxn modelId="{4F8273B5-AE4D-42F0-9718-A781C1B8037E}" type="presParOf" srcId="{83EEE713-2C64-4582-831C-1400393DFB00}" destId="{DE68869A-813F-41DA-9E8E-FD2C91110288}" srcOrd="3" destOrd="0" presId="urn:microsoft.com/office/officeart/2005/8/layout/vProcess5"/>
    <dgm:cxn modelId="{ED6B4990-20B5-4841-BB50-348907A588BD}" type="presParOf" srcId="{83EEE713-2C64-4582-831C-1400393DFB00}" destId="{F469FCA2-3354-4689-B267-57FF4D91F3D7}" srcOrd="4" destOrd="0" presId="urn:microsoft.com/office/officeart/2005/8/layout/vProcess5"/>
    <dgm:cxn modelId="{1B2B0451-78F2-4301-AB8E-65713A8D19DA}" type="presParOf" srcId="{83EEE713-2C64-4582-831C-1400393DFB00}" destId="{84123631-C428-478F-9B07-C7B0CD5575CE}" srcOrd="5" destOrd="0" presId="urn:microsoft.com/office/officeart/2005/8/layout/vProcess5"/>
    <dgm:cxn modelId="{53C5CAF8-17A9-46F3-AD68-A00C9EA30320}" type="presParOf" srcId="{83EEE713-2C64-4582-831C-1400393DFB00}" destId="{F229E58A-1E89-4081-BE1A-6B20DA4E5CE0}" srcOrd="6" destOrd="0" presId="urn:microsoft.com/office/officeart/2005/8/layout/vProcess5"/>
    <dgm:cxn modelId="{D774C827-7D18-4A08-9949-0D68A19E6436}" type="presParOf" srcId="{83EEE713-2C64-4582-831C-1400393DFB00}" destId="{64959BED-E012-432C-A3D8-7C0820A35EB5}" srcOrd="7" destOrd="0" presId="urn:microsoft.com/office/officeart/2005/8/layout/vProcess5"/>
    <dgm:cxn modelId="{16BC56A0-CDEA-4891-BDE4-A17AD53785BA}" type="presParOf" srcId="{83EEE713-2C64-4582-831C-1400393DFB00}" destId="{0417AA5C-D849-4AE3-BC6B-79355032148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602D4-E0BA-4497-B15B-BEB370F475C4}">
      <dsp:nvSpPr>
        <dsp:cNvPr id="0" name=""/>
        <dsp:cNvSpPr/>
      </dsp:nvSpPr>
      <dsp:spPr>
        <a:xfrm>
          <a:off x="0" y="-140278"/>
          <a:ext cx="12562892" cy="2869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 dirty="0"/>
        </a:p>
      </dsp:txBody>
      <dsp:txXfrm>
        <a:off x="84043" y="-56235"/>
        <a:ext cx="9752855" cy="2701348"/>
      </dsp:txXfrm>
    </dsp:sp>
    <dsp:sp modelId="{81D8EF94-AB60-4EC8-8845-472D36D5EECA}">
      <dsp:nvSpPr>
        <dsp:cNvPr id="0" name=""/>
        <dsp:cNvSpPr/>
      </dsp:nvSpPr>
      <dsp:spPr>
        <a:xfrm>
          <a:off x="377581" y="2890668"/>
          <a:ext cx="12562892" cy="2869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 dirty="0"/>
        </a:p>
      </dsp:txBody>
      <dsp:txXfrm>
        <a:off x="461624" y="2974711"/>
        <a:ext cx="9603544" cy="2701348"/>
      </dsp:txXfrm>
    </dsp:sp>
    <dsp:sp modelId="{DE68869A-813F-41DA-9E8E-FD2C91110288}">
      <dsp:nvSpPr>
        <dsp:cNvPr id="0" name=""/>
        <dsp:cNvSpPr/>
      </dsp:nvSpPr>
      <dsp:spPr>
        <a:xfrm>
          <a:off x="1025013" y="5900437"/>
          <a:ext cx="12562892" cy="28694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US" sz="3600" b="1" kern="1200" dirty="0"/>
          </a:br>
          <a:endParaRPr lang="en-US" sz="3600" b="1" kern="1200" dirty="0"/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 dirty="0"/>
        </a:p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b="1" kern="1200" dirty="0"/>
        </a:p>
      </dsp:txBody>
      <dsp:txXfrm>
        <a:off x="1109056" y="5984480"/>
        <a:ext cx="9603544" cy="2701348"/>
      </dsp:txXfrm>
    </dsp:sp>
    <dsp:sp modelId="{F469FCA2-3354-4689-B267-57FF4D91F3D7}">
      <dsp:nvSpPr>
        <dsp:cNvPr id="0" name=""/>
        <dsp:cNvSpPr/>
      </dsp:nvSpPr>
      <dsp:spPr>
        <a:xfrm>
          <a:off x="10917276" y="1850133"/>
          <a:ext cx="1189718" cy="16827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11184963" y="1850133"/>
        <a:ext cx="654344" cy="1388315"/>
      </dsp:txXfrm>
    </dsp:sp>
    <dsp:sp modelId="{84123631-C428-478F-9B07-C7B0CD5575CE}">
      <dsp:nvSpPr>
        <dsp:cNvPr id="0" name=""/>
        <dsp:cNvSpPr/>
      </dsp:nvSpPr>
      <dsp:spPr>
        <a:xfrm>
          <a:off x="11417151" y="4998102"/>
          <a:ext cx="1284509" cy="168277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11706166" y="4998102"/>
        <a:ext cx="706479" cy="1364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4680" y="6584530"/>
            <a:ext cx="35753040" cy="14007253"/>
          </a:xfrm>
        </p:spPr>
        <p:txBody>
          <a:bodyPr anchor="b"/>
          <a:lstStyle>
            <a:lvl1pPr algn="ctr">
              <a:defRPr sz="27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21131956"/>
            <a:ext cx="31546800" cy="9713804"/>
          </a:xfrm>
        </p:spPr>
        <p:txBody>
          <a:bodyPr/>
          <a:lstStyle>
            <a:lvl1pPr marL="0" indent="0" algn="ctr">
              <a:buNone/>
              <a:defRPr sz="11040"/>
            </a:lvl1pPr>
            <a:lvl2pPr marL="2103120" indent="0" algn="ctr">
              <a:buNone/>
              <a:defRPr sz="9200"/>
            </a:lvl2pPr>
            <a:lvl3pPr marL="4206240" indent="0" algn="ctr">
              <a:buNone/>
              <a:defRPr sz="8280"/>
            </a:lvl3pPr>
            <a:lvl4pPr marL="6309360" indent="0" algn="ctr">
              <a:buNone/>
              <a:defRPr sz="7360"/>
            </a:lvl4pPr>
            <a:lvl5pPr marL="8412480" indent="0" algn="ctr">
              <a:buNone/>
              <a:defRPr sz="7360"/>
            </a:lvl5pPr>
            <a:lvl6pPr marL="10515600" indent="0" algn="ctr">
              <a:buNone/>
              <a:defRPr sz="7360"/>
            </a:lvl6pPr>
            <a:lvl7pPr marL="12618720" indent="0" algn="ctr">
              <a:buNone/>
              <a:defRPr sz="7360"/>
            </a:lvl7pPr>
            <a:lvl8pPr marL="14721840" indent="0" algn="ctr">
              <a:buNone/>
              <a:defRPr sz="7360"/>
            </a:lvl8pPr>
            <a:lvl9pPr marL="16824960" indent="0" algn="ctr">
              <a:buNone/>
              <a:defRPr sz="7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509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7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100907" y="2142067"/>
            <a:ext cx="9069705" cy="3409611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1792" y="2142067"/>
            <a:ext cx="26683335" cy="340961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064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02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9885" y="10030472"/>
            <a:ext cx="36278820" cy="16736057"/>
          </a:xfrm>
        </p:spPr>
        <p:txBody>
          <a:bodyPr anchor="b"/>
          <a:lstStyle>
            <a:lvl1pPr>
              <a:defRPr sz="27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9885" y="26924858"/>
            <a:ext cx="36278820" cy="8801097"/>
          </a:xfrm>
        </p:spPr>
        <p:txBody>
          <a:bodyPr/>
          <a:lstStyle>
            <a:lvl1pPr marL="0" indent="0">
              <a:buNone/>
              <a:defRPr sz="11040">
                <a:solidFill>
                  <a:schemeClr val="tx1"/>
                </a:solidFill>
              </a:defRPr>
            </a:lvl1pPr>
            <a:lvl2pPr marL="210312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2pPr>
            <a:lvl3pPr marL="4206240" indent="0">
              <a:buNone/>
              <a:defRPr sz="8280">
                <a:solidFill>
                  <a:schemeClr val="tx1">
                    <a:tint val="75000"/>
                  </a:schemeClr>
                </a:solidFill>
              </a:defRPr>
            </a:lvl3pPr>
            <a:lvl4pPr marL="630936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4pPr>
            <a:lvl5pPr marL="841248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5pPr>
            <a:lvl6pPr marL="1051560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6pPr>
            <a:lvl7pPr marL="1261872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7pPr>
            <a:lvl8pPr marL="1472184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8pPr>
            <a:lvl9pPr marL="16824960" indent="0">
              <a:buNone/>
              <a:defRPr sz="7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9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91790" y="10710333"/>
            <a:ext cx="17876520" cy="25527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94090" y="10710333"/>
            <a:ext cx="17876520" cy="255278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55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142076"/>
            <a:ext cx="36278820" cy="7776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7273" y="9862823"/>
            <a:ext cx="17794364" cy="4833617"/>
          </a:xfrm>
        </p:spPr>
        <p:txBody>
          <a:bodyPr anchor="b"/>
          <a:lstStyle>
            <a:lvl1pPr marL="0" indent="0">
              <a:buNone/>
              <a:defRPr sz="11040" b="1"/>
            </a:lvl1pPr>
            <a:lvl2pPr marL="2103120" indent="0">
              <a:buNone/>
              <a:defRPr sz="9200" b="1"/>
            </a:lvl2pPr>
            <a:lvl3pPr marL="4206240" indent="0">
              <a:buNone/>
              <a:defRPr sz="8280" b="1"/>
            </a:lvl3pPr>
            <a:lvl4pPr marL="6309360" indent="0">
              <a:buNone/>
              <a:defRPr sz="7360" b="1"/>
            </a:lvl4pPr>
            <a:lvl5pPr marL="8412480" indent="0">
              <a:buNone/>
              <a:defRPr sz="7360" b="1"/>
            </a:lvl5pPr>
            <a:lvl6pPr marL="10515600" indent="0">
              <a:buNone/>
              <a:defRPr sz="7360" b="1"/>
            </a:lvl6pPr>
            <a:lvl7pPr marL="12618720" indent="0">
              <a:buNone/>
              <a:defRPr sz="7360" b="1"/>
            </a:lvl7pPr>
            <a:lvl8pPr marL="14721840" indent="0">
              <a:buNone/>
              <a:defRPr sz="7360" b="1"/>
            </a:lvl8pPr>
            <a:lvl9pPr marL="16824960" indent="0">
              <a:buNone/>
              <a:defRPr sz="7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7273" y="14696440"/>
            <a:ext cx="17794364" cy="21616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294092" y="9862823"/>
            <a:ext cx="17881999" cy="4833617"/>
          </a:xfrm>
        </p:spPr>
        <p:txBody>
          <a:bodyPr anchor="b"/>
          <a:lstStyle>
            <a:lvl1pPr marL="0" indent="0">
              <a:buNone/>
              <a:defRPr sz="11040" b="1"/>
            </a:lvl1pPr>
            <a:lvl2pPr marL="2103120" indent="0">
              <a:buNone/>
              <a:defRPr sz="9200" b="1"/>
            </a:lvl2pPr>
            <a:lvl3pPr marL="4206240" indent="0">
              <a:buNone/>
              <a:defRPr sz="8280" b="1"/>
            </a:lvl3pPr>
            <a:lvl4pPr marL="6309360" indent="0">
              <a:buNone/>
              <a:defRPr sz="7360" b="1"/>
            </a:lvl4pPr>
            <a:lvl5pPr marL="8412480" indent="0">
              <a:buNone/>
              <a:defRPr sz="7360" b="1"/>
            </a:lvl5pPr>
            <a:lvl6pPr marL="10515600" indent="0">
              <a:buNone/>
              <a:defRPr sz="7360" b="1"/>
            </a:lvl6pPr>
            <a:lvl7pPr marL="12618720" indent="0">
              <a:buNone/>
              <a:defRPr sz="7360" b="1"/>
            </a:lvl7pPr>
            <a:lvl8pPr marL="14721840" indent="0">
              <a:buNone/>
              <a:defRPr sz="7360" b="1"/>
            </a:lvl8pPr>
            <a:lvl9pPr marL="16824960" indent="0">
              <a:buNone/>
              <a:defRPr sz="7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294092" y="14696440"/>
            <a:ext cx="17881999" cy="21616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38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8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58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682240"/>
            <a:ext cx="13566219" cy="9387840"/>
          </a:xfrm>
        </p:spPr>
        <p:txBody>
          <a:bodyPr anchor="b"/>
          <a:lstStyle>
            <a:lvl1pPr>
              <a:defRPr sz="14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1999" y="5792902"/>
            <a:ext cx="21294090" cy="28591933"/>
          </a:xfrm>
        </p:spPr>
        <p:txBody>
          <a:bodyPr/>
          <a:lstStyle>
            <a:lvl1pPr>
              <a:defRPr sz="14720"/>
            </a:lvl1pPr>
            <a:lvl2pPr>
              <a:defRPr sz="12880"/>
            </a:lvl2pPr>
            <a:lvl3pPr>
              <a:defRPr sz="1104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7269" y="12070080"/>
            <a:ext cx="13566219" cy="22361316"/>
          </a:xfrm>
        </p:spPr>
        <p:txBody>
          <a:bodyPr/>
          <a:lstStyle>
            <a:lvl1pPr marL="0" indent="0">
              <a:buNone/>
              <a:defRPr sz="7360"/>
            </a:lvl1pPr>
            <a:lvl2pPr marL="2103120" indent="0">
              <a:buNone/>
              <a:defRPr sz="6440"/>
            </a:lvl2pPr>
            <a:lvl3pPr marL="4206240" indent="0">
              <a:buNone/>
              <a:defRPr sz="5520"/>
            </a:lvl3pPr>
            <a:lvl4pPr marL="6309360" indent="0">
              <a:buNone/>
              <a:defRPr sz="4600"/>
            </a:lvl4pPr>
            <a:lvl5pPr marL="8412480" indent="0">
              <a:buNone/>
              <a:defRPr sz="4600"/>
            </a:lvl5pPr>
            <a:lvl6pPr marL="10515600" indent="0">
              <a:buNone/>
              <a:defRPr sz="4600"/>
            </a:lvl6pPr>
            <a:lvl7pPr marL="12618720" indent="0">
              <a:buNone/>
              <a:defRPr sz="4600"/>
            </a:lvl7pPr>
            <a:lvl8pPr marL="14721840" indent="0">
              <a:buNone/>
              <a:defRPr sz="4600"/>
            </a:lvl8pPr>
            <a:lvl9pPr marL="16824960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835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7269" y="2682240"/>
            <a:ext cx="13566219" cy="9387840"/>
          </a:xfrm>
        </p:spPr>
        <p:txBody>
          <a:bodyPr anchor="b"/>
          <a:lstStyle>
            <a:lvl1pPr>
              <a:defRPr sz="14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81999" y="5792902"/>
            <a:ext cx="21294090" cy="28591933"/>
          </a:xfrm>
        </p:spPr>
        <p:txBody>
          <a:bodyPr anchor="t"/>
          <a:lstStyle>
            <a:lvl1pPr marL="0" indent="0">
              <a:buNone/>
              <a:defRPr sz="14720"/>
            </a:lvl1pPr>
            <a:lvl2pPr marL="2103120" indent="0">
              <a:buNone/>
              <a:defRPr sz="12880"/>
            </a:lvl2pPr>
            <a:lvl3pPr marL="4206240" indent="0">
              <a:buNone/>
              <a:defRPr sz="11040"/>
            </a:lvl3pPr>
            <a:lvl4pPr marL="6309360" indent="0">
              <a:buNone/>
              <a:defRPr sz="9200"/>
            </a:lvl4pPr>
            <a:lvl5pPr marL="8412480" indent="0">
              <a:buNone/>
              <a:defRPr sz="9200"/>
            </a:lvl5pPr>
            <a:lvl6pPr marL="10515600" indent="0">
              <a:buNone/>
              <a:defRPr sz="9200"/>
            </a:lvl6pPr>
            <a:lvl7pPr marL="12618720" indent="0">
              <a:buNone/>
              <a:defRPr sz="9200"/>
            </a:lvl7pPr>
            <a:lvl8pPr marL="14721840" indent="0">
              <a:buNone/>
              <a:defRPr sz="9200"/>
            </a:lvl8pPr>
            <a:lvl9pPr marL="16824960" indent="0">
              <a:buNone/>
              <a:defRPr sz="9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97269" y="12070080"/>
            <a:ext cx="13566219" cy="22361316"/>
          </a:xfrm>
        </p:spPr>
        <p:txBody>
          <a:bodyPr/>
          <a:lstStyle>
            <a:lvl1pPr marL="0" indent="0">
              <a:buNone/>
              <a:defRPr sz="7360"/>
            </a:lvl1pPr>
            <a:lvl2pPr marL="2103120" indent="0">
              <a:buNone/>
              <a:defRPr sz="6440"/>
            </a:lvl2pPr>
            <a:lvl3pPr marL="4206240" indent="0">
              <a:buNone/>
              <a:defRPr sz="5520"/>
            </a:lvl3pPr>
            <a:lvl4pPr marL="6309360" indent="0">
              <a:buNone/>
              <a:defRPr sz="4600"/>
            </a:lvl4pPr>
            <a:lvl5pPr marL="8412480" indent="0">
              <a:buNone/>
              <a:defRPr sz="4600"/>
            </a:lvl5pPr>
            <a:lvl6pPr marL="10515600" indent="0">
              <a:buNone/>
              <a:defRPr sz="4600"/>
            </a:lvl6pPr>
            <a:lvl7pPr marL="12618720" indent="0">
              <a:buNone/>
              <a:defRPr sz="4600"/>
            </a:lvl7pPr>
            <a:lvl8pPr marL="14721840" indent="0">
              <a:buNone/>
              <a:defRPr sz="4600"/>
            </a:lvl8pPr>
            <a:lvl9pPr marL="16824960" indent="0">
              <a:buNone/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6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1790" y="2142076"/>
            <a:ext cx="36278820" cy="7776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1790" y="10710333"/>
            <a:ext cx="36278820" cy="2552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91790" y="37290595"/>
            <a:ext cx="94640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A2CD0-1D7C-B947-848E-659ED5CB473B}" type="datetimeFigureOut">
              <a:rPr lang="en-US" smtClean="0"/>
              <a:t>8/2/2023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33170" y="37290595"/>
            <a:ext cx="1419606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06570" y="37290595"/>
            <a:ext cx="9464040" cy="21420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5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4A1D3-BA95-A146-8294-BC05A5FFC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3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206240" rtl="0" eaLnBrk="1" latinLnBrk="0" hangingPunct="1">
        <a:lnSpc>
          <a:spcPct val="90000"/>
        </a:lnSpc>
        <a:spcBef>
          <a:spcPct val="0"/>
        </a:spcBef>
        <a:buNone/>
        <a:defRPr sz="202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1560" indent="-1051560" algn="l" defTabSz="4206240" rtl="0" eaLnBrk="1" latinLnBrk="0" hangingPunct="1">
        <a:lnSpc>
          <a:spcPct val="90000"/>
        </a:lnSpc>
        <a:spcBef>
          <a:spcPts val="4600"/>
        </a:spcBef>
        <a:buFont typeface="Arial" panose="020B0604020202020204" pitchFamily="34" charset="0"/>
        <a:buChar char="•"/>
        <a:defRPr sz="12880" kern="1200">
          <a:solidFill>
            <a:schemeClr val="tx1"/>
          </a:solidFill>
          <a:latin typeface="+mn-lt"/>
          <a:ea typeface="+mn-ea"/>
          <a:cs typeface="+mn-cs"/>
        </a:defRPr>
      </a:lvl1pPr>
      <a:lvl2pPr marL="315468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11040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3pPr>
      <a:lvl4pPr marL="736092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5pPr>
      <a:lvl6pPr marL="1156716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367028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7876520" indent="-1051560" algn="l" defTabSz="420624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1pPr>
      <a:lvl2pPr marL="210312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2pPr>
      <a:lvl3pPr marL="420624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4pPr>
      <a:lvl5pPr marL="841248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6pPr>
      <a:lvl7pPr marL="1261872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7pPr>
      <a:lvl8pPr marL="1472184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8pPr>
      <a:lvl9pPr marL="16824960" algn="l" defTabSz="4206240" rtl="0" eaLnBrk="1" latinLnBrk="0" hangingPunct="1">
        <a:defRPr sz="82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1.xml"/><Relationship Id="rId11" Type="http://schemas.openxmlformats.org/officeDocument/2006/relationships/image" Target="../media/image5.pn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microsoft.com/office/2007/relationships/diagramDrawing" Target="../diagrams/drawing1.xml"/><Relationship Id="rId19" Type="http://schemas.openxmlformats.org/officeDocument/2006/relationships/image" Target="../media/image13.png"/><Relationship Id="rId4" Type="http://schemas.openxmlformats.org/officeDocument/2006/relationships/image" Target="../media/image3.svg"/><Relationship Id="rId9" Type="http://schemas.openxmlformats.org/officeDocument/2006/relationships/diagramColors" Target="../diagrams/colors1.xml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C612BC40-A33D-6A0C-30F7-5E26BC3C79C9}"/>
              </a:ext>
            </a:extLst>
          </p:cNvPr>
          <p:cNvSpPr/>
          <p:nvPr/>
        </p:nvSpPr>
        <p:spPr>
          <a:xfrm>
            <a:off x="21527308" y="13720648"/>
            <a:ext cx="11973050" cy="705385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</a:rPr>
              <a:t>Data from Kaggle on Data Analyst Job Market Suggests: </a:t>
            </a:r>
          </a:p>
        </p:txBody>
      </p:sp>
      <p:sp>
        <p:nvSpPr>
          <p:cNvPr id="2050" name="Rectangle 354"/>
          <p:cNvSpPr>
            <a:spLocks noChangeArrowheads="1"/>
          </p:cNvSpPr>
          <p:nvPr/>
        </p:nvSpPr>
        <p:spPr bwMode="auto">
          <a:xfrm>
            <a:off x="2387600" y="-58518"/>
            <a:ext cx="37693600" cy="387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7005" tIns="28505" rIns="57005" bIns="28505" anchor="ctr">
            <a:spAutoFit/>
          </a:bodyPr>
          <a:lstStyle>
            <a:lvl1pPr eaLnBrk="0" hangingPunct="0"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4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/>
            <a:r>
              <a:rPr lang="en-US" altLang="en-US" sz="8400" b="1" dirty="0">
                <a:solidFill>
                  <a:srgbClr val="002060"/>
                </a:solidFill>
                <a:latin typeface="+mn-lt"/>
                <a:ea typeface="MS PGothic"/>
                <a:cs typeface="Arial"/>
              </a:rPr>
              <a:t>Dissecting Factors Influencing Salary, Gender Wage Disparity, and Job Satisfaction: A Study of the Data Analyst Job Market and the General U.S. Labor Market</a:t>
            </a:r>
          </a:p>
          <a:p>
            <a:pPr algn="ctr"/>
            <a:r>
              <a:rPr lang="en-US" altLang="en-US" sz="4000" b="1" dirty="0">
                <a:latin typeface="+mn-lt"/>
              </a:rPr>
              <a:t>Sejun Song and </a:t>
            </a:r>
            <a:r>
              <a:rPr lang="en-US" altLang="en-US" sz="4000" b="1" dirty="0" err="1">
                <a:latin typeface="+mn-lt"/>
              </a:rPr>
              <a:t>Prabhani</a:t>
            </a:r>
            <a:r>
              <a:rPr lang="en-US" altLang="en-US" sz="4000" b="1" dirty="0">
                <a:latin typeface="+mn-lt"/>
              </a:rPr>
              <a:t> </a:t>
            </a:r>
            <a:r>
              <a:rPr lang="en-US" altLang="en-US" sz="4000" b="1" dirty="0" err="1">
                <a:latin typeface="+mn-lt"/>
              </a:rPr>
              <a:t>Kuruppumullage</a:t>
            </a:r>
            <a:r>
              <a:rPr lang="en-US" altLang="en-US" sz="4000" b="1" dirty="0">
                <a:latin typeface="+mn-lt"/>
              </a:rPr>
              <a:t> Don (</a:t>
            </a:r>
            <a:r>
              <a:rPr lang="en-US" altLang="en-US" sz="4000" b="1" dirty="0" err="1">
                <a:latin typeface="+mn-lt"/>
              </a:rPr>
              <a:t>Ph.D</a:t>
            </a:r>
            <a:r>
              <a:rPr lang="en-US" altLang="en-US" sz="4000" b="1" dirty="0">
                <a:latin typeface="+mn-lt"/>
              </a:rPr>
              <a:t>)</a:t>
            </a:r>
            <a:br>
              <a:rPr lang="en-US" altLang="en-US" sz="4000" dirty="0">
                <a:latin typeface="+mn-lt"/>
              </a:rPr>
            </a:br>
            <a:r>
              <a:rPr lang="en-US" altLang="en-US" sz="4000" i="1" dirty="0">
                <a:latin typeface="+mn-lt"/>
              </a:rPr>
              <a:t>Department of Statistics, Eberly College of Science, The Pennsylvania State University  </a:t>
            </a:r>
          </a:p>
        </p:txBody>
      </p:sp>
      <p:pic>
        <p:nvPicPr>
          <p:cNvPr id="9" name="Picture 3" descr="C:\Users\krp15\Desktop\PS_HOR_RGB_2C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375" y="25347984"/>
            <a:ext cx="8813800" cy="369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1892B51-C091-CD4D-8A65-8BF6A9FFC618}"/>
              </a:ext>
            </a:extLst>
          </p:cNvPr>
          <p:cNvSpPr/>
          <p:nvPr/>
        </p:nvSpPr>
        <p:spPr>
          <a:xfrm>
            <a:off x="978710" y="3920081"/>
            <a:ext cx="40104979" cy="280310"/>
          </a:xfrm>
          <a:prstGeom prst="rect">
            <a:avLst/>
          </a:prstGeom>
          <a:solidFill>
            <a:schemeClr val="tx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72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B9BC4D-857C-BFC9-DD20-ABB569E4CF0F}"/>
              </a:ext>
            </a:extLst>
          </p:cNvPr>
          <p:cNvSpPr txBox="1"/>
          <p:nvPr/>
        </p:nvSpPr>
        <p:spPr>
          <a:xfrm>
            <a:off x="1098955" y="4725347"/>
            <a:ext cx="19417490" cy="6247864"/>
          </a:xfrm>
          <a:prstGeom prst="rect">
            <a:avLst/>
          </a:prstGeom>
          <a:noFill/>
          <a:ln w="76200">
            <a:noFill/>
            <a:extLst>
              <a:ext uri="{C807C97D-BFC1-408E-A445-0C87EB9F89A2}">
                <ask:lineSketchStyleProps xmlns:ask="http://schemas.microsoft.com/office/drawing/2018/sketchyshapes" sd="2855371900">
                  <a:custGeom>
                    <a:avLst/>
                    <a:gdLst>
                      <a:gd name="connsiteX0" fmla="*/ 0 w 19417490"/>
                      <a:gd name="connsiteY0" fmla="*/ 0 h 5632311"/>
                      <a:gd name="connsiteX1" fmla="*/ 19417490 w 19417490"/>
                      <a:gd name="connsiteY1" fmla="*/ 0 h 5632311"/>
                      <a:gd name="connsiteX2" fmla="*/ 19417490 w 19417490"/>
                      <a:gd name="connsiteY2" fmla="*/ 5632311 h 5632311"/>
                      <a:gd name="connsiteX3" fmla="*/ 0 w 19417490"/>
                      <a:gd name="connsiteY3" fmla="*/ 5632311 h 5632311"/>
                      <a:gd name="connsiteX4" fmla="*/ 0 w 19417490"/>
                      <a:gd name="connsiteY4" fmla="*/ 0 h 56323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417490" h="5632311" extrusionOk="0">
                        <a:moveTo>
                          <a:pt x="0" y="0"/>
                        </a:moveTo>
                        <a:cubicBezTo>
                          <a:pt x="8358835" y="139268"/>
                          <a:pt x="14572294" y="136040"/>
                          <a:pt x="19417490" y="0"/>
                        </a:cubicBezTo>
                        <a:cubicBezTo>
                          <a:pt x="19362149" y="1950969"/>
                          <a:pt x="19574400" y="4894758"/>
                          <a:pt x="19417490" y="5632311"/>
                        </a:cubicBezTo>
                        <a:cubicBezTo>
                          <a:pt x="12699457" y="5686468"/>
                          <a:pt x="7638989" y="5567159"/>
                          <a:pt x="0" y="5632311"/>
                        </a:cubicBezTo>
                        <a:cubicBezTo>
                          <a:pt x="69534" y="2966761"/>
                          <a:pt x="3533" y="106583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endParaRPr lang="en-US" sz="4000" i="0" dirty="0">
              <a:solidFill>
                <a:schemeClr val="tx1"/>
              </a:solidFill>
              <a:effectLst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The U.S. labor market encompasses a wide array of industries, with data analysts playing a pivotal role.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Job satisfaction, salary, and gender wage disparity are significant factors influencing data analysts' job market experience</a:t>
            </a:r>
            <a:r>
              <a:rPr lang="en-US" sz="4000" baseline="30000" dirty="0">
                <a:solidFill>
                  <a:schemeClr val="tx1"/>
                </a:solidFill>
              </a:rPr>
              <a:t>1</a:t>
            </a:r>
            <a:r>
              <a:rPr lang="en-US" sz="4000" dirty="0">
                <a:solidFill>
                  <a:schemeClr val="tx1"/>
                </a:solidFill>
              </a:rPr>
              <a:t>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These elements affect personal well-being, job performance, employee retention, and overall organizational productivity</a:t>
            </a:r>
            <a:r>
              <a:rPr lang="en-US" sz="4000" baseline="30000" dirty="0">
                <a:solidFill>
                  <a:schemeClr val="tx1"/>
                </a:solidFill>
              </a:rPr>
              <a:t>3.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tx1"/>
                </a:solidFill>
              </a:rPr>
              <a:t>Comprehensive studies exploring these factors in the data analyst job market are limited.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solidFill>
                <a:schemeClr val="tx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E9CE8CC-7360-EB02-0FCE-B1B5A2EE8C67}"/>
              </a:ext>
            </a:extLst>
          </p:cNvPr>
          <p:cNvSpPr/>
          <p:nvPr/>
        </p:nvSpPr>
        <p:spPr>
          <a:xfrm>
            <a:off x="978708" y="4367888"/>
            <a:ext cx="19417490" cy="85215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2">
                    <a:lumMod val="10000"/>
                  </a:schemeClr>
                </a:solidFill>
              </a:rPr>
              <a:t>Introduction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7E11A04-AFD7-4003-EB2C-E0F2763CA197}"/>
              </a:ext>
            </a:extLst>
          </p:cNvPr>
          <p:cNvSpPr/>
          <p:nvPr/>
        </p:nvSpPr>
        <p:spPr>
          <a:xfrm>
            <a:off x="978710" y="31712716"/>
            <a:ext cx="19499634" cy="100143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2">
                    <a:lumMod val="10000"/>
                  </a:schemeClr>
                </a:solidFill>
              </a:rPr>
              <a:t>References &amp; Acknowledgement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0B8D9553-9EEF-50A0-D6AA-C1930534E377}"/>
              </a:ext>
            </a:extLst>
          </p:cNvPr>
          <p:cNvGrpSpPr/>
          <p:nvPr/>
        </p:nvGrpSpPr>
        <p:grpSpPr>
          <a:xfrm>
            <a:off x="1239473" y="11200576"/>
            <a:ext cx="4610910" cy="2761938"/>
            <a:chOff x="1067867" y="1546375"/>
            <a:chExt cx="1940673" cy="1164403"/>
          </a:xfrm>
          <a:solidFill>
            <a:schemeClr val="accent4">
              <a:lumMod val="50000"/>
            </a:schemeClr>
          </a:solidFill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97F2FE7-1F84-7012-E42D-57FB591988DC}"/>
                </a:ext>
              </a:extLst>
            </p:cNvPr>
            <p:cNvSpPr/>
            <p:nvPr/>
          </p:nvSpPr>
          <p:spPr>
            <a:xfrm>
              <a:off x="1067867" y="1546375"/>
              <a:ext cx="1940673" cy="1164403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1455363"/>
                <a:satOff val="-83928"/>
                <a:lumOff val="8628"/>
                <a:alphaOff val="0"/>
              </a:schemeClr>
            </a:fillRef>
            <a:effectRef idx="0">
              <a:schemeClr val="accent2">
                <a:hueOff val="-1455363"/>
                <a:satOff val="-83928"/>
                <a:lumOff val="862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1B84CEB2-9328-C8B1-E13F-BF7251F4AD87}"/>
                </a:ext>
              </a:extLst>
            </p:cNvPr>
            <p:cNvSpPr txBox="1"/>
            <p:nvPr/>
          </p:nvSpPr>
          <p:spPr>
            <a:xfrm>
              <a:off x="1067867" y="1546375"/>
              <a:ext cx="1940673" cy="11644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kern="1200" dirty="0"/>
                <a:t>Job Satisfaction Survey</a:t>
              </a:r>
            </a:p>
          </p:txBody>
        </p:sp>
      </p:grp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457EC9E-038C-0761-0DAA-EEB08F3AAECE}"/>
              </a:ext>
            </a:extLst>
          </p:cNvPr>
          <p:cNvSpPr/>
          <p:nvPr/>
        </p:nvSpPr>
        <p:spPr>
          <a:xfrm>
            <a:off x="6278234" y="10987013"/>
            <a:ext cx="13919323" cy="3078640"/>
          </a:xfrm>
          <a:prstGeom prst="roundRect">
            <a:avLst>
              <a:gd name="adj" fmla="val 10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2048" name="Rectangle 2047" descr="Database">
            <a:extLst>
              <a:ext uri="{FF2B5EF4-FFF2-40B4-BE49-F238E27FC236}">
                <a16:creationId xmlns:a16="http://schemas.microsoft.com/office/drawing/2014/main" id="{A456EF22-578D-5A15-F76E-25A4CE1C78FC}"/>
              </a:ext>
            </a:extLst>
          </p:cNvPr>
          <p:cNvSpPr/>
          <p:nvPr/>
        </p:nvSpPr>
        <p:spPr>
          <a:xfrm>
            <a:off x="6655920" y="11966055"/>
            <a:ext cx="1018465" cy="987493"/>
          </a:xfrm>
          <a:prstGeom prst="rect">
            <a:avLst/>
          </a:prstGeom>
          <a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2049" name="Group 2048">
            <a:extLst>
              <a:ext uri="{FF2B5EF4-FFF2-40B4-BE49-F238E27FC236}">
                <a16:creationId xmlns:a16="http://schemas.microsoft.com/office/drawing/2014/main" id="{AD5EC59D-0A6D-A723-56DE-B9536199B28C}"/>
              </a:ext>
            </a:extLst>
          </p:cNvPr>
          <p:cNvGrpSpPr/>
          <p:nvPr/>
        </p:nvGrpSpPr>
        <p:grpSpPr>
          <a:xfrm>
            <a:off x="7849333" y="10935577"/>
            <a:ext cx="12459721" cy="2956488"/>
            <a:chOff x="1163117" y="4751548"/>
            <a:chExt cx="7463523" cy="1354779"/>
          </a:xfrm>
        </p:grpSpPr>
        <p:sp>
          <p:nvSpPr>
            <p:cNvPr id="2051" name="Rectangle 2050">
              <a:extLst>
                <a:ext uri="{FF2B5EF4-FFF2-40B4-BE49-F238E27FC236}">
                  <a16:creationId xmlns:a16="http://schemas.microsoft.com/office/drawing/2014/main" id="{3E11197E-41F5-1951-28B2-53DBB097994C}"/>
                </a:ext>
              </a:extLst>
            </p:cNvPr>
            <p:cNvSpPr/>
            <p:nvPr/>
          </p:nvSpPr>
          <p:spPr>
            <a:xfrm>
              <a:off x="1461802" y="4751548"/>
              <a:ext cx="5869615" cy="126562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52" name="TextBox 2051">
              <a:extLst>
                <a:ext uri="{FF2B5EF4-FFF2-40B4-BE49-F238E27FC236}">
                  <a16:creationId xmlns:a16="http://schemas.microsoft.com/office/drawing/2014/main" id="{5E466799-2711-0D96-F9CF-127611B39310}"/>
                </a:ext>
              </a:extLst>
            </p:cNvPr>
            <p:cNvSpPr txBox="1"/>
            <p:nvPr/>
          </p:nvSpPr>
          <p:spPr>
            <a:xfrm>
              <a:off x="1163117" y="4840698"/>
              <a:ext cx="7463523" cy="12656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946" tIns="133946" rIns="133946" bIns="133946" numCol="1" spcCol="1270" anchor="ctr" anchorCtr="0">
              <a:noAutofit/>
            </a:bodyPr>
            <a:lstStyle/>
            <a:p>
              <a:pPr marL="342900" lvl="0" indent="-342900" algn="l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4100" dirty="0"/>
                <a:t>Identifying factors associated with job satisfaction and unemployment in U.S. </a:t>
              </a:r>
              <a:endParaRPr lang="en-US" sz="4100" kern="1200" dirty="0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C1AE890-32BD-0DF4-67C2-282EFC0AB453}"/>
              </a:ext>
            </a:extLst>
          </p:cNvPr>
          <p:cNvGrpSpPr/>
          <p:nvPr/>
        </p:nvGrpSpPr>
        <p:grpSpPr>
          <a:xfrm>
            <a:off x="1268112" y="14480911"/>
            <a:ext cx="4601454" cy="2696894"/>
            <a:chOff x="421992" y="0"/>
            <a:chExt cx="1940673" cy="1164403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59363FB-1D88-82C5-8999-9B6D675AFE9F}"/>
                </a:ext>
              </a:extLst>
            </p:cNvPr>
            <p:cNvSpPr/>
            <p:nvPr/>
          </p:nvSpPr>
          <p:spPr>
            <a:xfrm>
              <a:off x="421992" y="0"/>
              <a:ext cx="1940673" cy="1164403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B46986F6-80A6-9867-E7F5-E2141AC8A5FF}"/>
                </a:ext>
              </a:extLst>
            </p:cNvPr>
            <p:cNvSpPr txBox="1"/>
            <p:nvPr/>
          </p:nvSpPr>
          <p:spPr>
            <a:xfrm>
              <a:off x="421992" y="0"/>
              <a:ext cx="1940673" cy="116440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kern="1200" dirty="0"/>
                <a:t>Glassdoor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0D5B565E-11A2-47F3-5AEF-2AE304131A2F}"/>
              </a:ext>
            </a:extLst>
          </p:cNvPr>
          <p:cNvGrpSpPr/>
          <p:nvPr/>
        </p:nvGrpSpPr>
        <p:grpSpPr>
          <a:xfrm>
            <a:off x="1296804" y="17861892"/>
            <a:ext cx="4601673" cy="2786434"/>
            <a:chOff x="2135238" y="187903"/>
            <a:chExt cx="1940673" cy="1164403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14F28F4-1AAF-60F4-20D4-52DD0B7F9DE4}"/>
                </a:ext>
              </a:extLst>
            </p:cNvPr>
            <p:cNvSpPr/>
            <p:nvPr/>
          </p:nvSpPr>
          <p:spPr>
            <a:xfrm>
              <a:off x="2135238" y="187903"/>
              <a:ext cx="1940673" cy="1164403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-727682"/>
                <a:satOff val="-41964"/>
                <a:lumOff val="4314"/>
                <a:alphaOff val="0"/>
              </a:schemeClr>
            </a:fillRef>
            <a:effectRef idx="0">
              <a:schemeClr val="accent2">
                <a:hueOff val="-727682"/>
                <a:satOff val="-41964"/>
                <a:lumOff val="4314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B261ED7-E1C3-D719-0278-0A30B12E0433}"/>
                </a:ext>
              </a:extLst>
            </p:cNvPr>
            <p:cNvSpPr txBox="1"/>
            <p:nvPr/>
          </p:nvSpPr>
          <p:spPr>
            <a:xfrm>
              <a:off x="2135238" y="187903"/>
              <a:ext cx="1940673" cy="116440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121920" rIns="121920" bIns="1219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kern="1200" dirty="0"/>
                <a:t>Kaggle</a:t>
              </a:r>
            </a:p>
          </p:txBody>
        </p:sp>
      </p:grpSp>
      <p:sp>
        <p:nvSpPr>
          <p:cNvPr id="2053" name="Rectangle: Rounded Corners 2052">
            <a:extLst>
              <a:ext uri="{FF2B5EF4-FFF2-40B4-BE49-F238E27FC236}">
                <a16:creationId xmlns:a16="http://schemas.microsoft.com/office/drawing/2014/main" id="{C73E2931-C085-6F78-A96E-B7D65DDFA1DF}"/>
              </a:ext>
            </a:extLst>
          </p:cNvPr>
          <p:cNvSpPr/>
          <p:nvPr/>
        </p:nvSpPr>
        <p:spPr>
          <a:xfrm>
            <a:off x="6278234" y="14364834"/>
            <a:ext cx="13923412" cy="3078640"/>
          </a:xfrm>
          <a:prstGeom prst="roundRect">
            <a:avLst>
              <a:gd name="adj" fmla="val 10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2054" name="Rectangle 2053" descr="Database">
            <a:extLst>
              <a:ext uri="{FF2B5EF4-FFF2-40B4-BE49-F238E27FC236}">
                <a16:creationId xmlns:a16="http://schemas.microsoft.com/office/drawing/2014/main" id="{EB6AA4AD-EDFA-C48E-26F4-395DB51D05EC}"/>
              </a:ext>
            </a:extLst>
          </p:cNvPr>
          <p:cNvSpPr/>
          <p:nvPr/>
        </p:nvSpPr>
        <p:spPr>
          <a:xfrm>
            <a:off x="6641751" y="15328412"/>
            <a:ext cx="1018465" cy="987493"/>
          </a:xfrm>
          <a:prstGeom prst="rect">
            <a:avLst/>
          </a:prstGeom>
          <a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5" name="TextBox 2054">
            <a:extLst>
              <a:ext uri="{FF2B5EF4-FFF2-40B4-BE49-F238E27FC236}">
                <a16:creationId xmlns:a16="http://schemas.microsoft.com/office/drawing/2014/main" id="{5D60B048-03F0-FFB2-9A09-1EF4588F23C0}"/>
              </a:ext>
            </a:extLst>
          </p:cNvPr>
          <p:cNvSpPr txBox="1"/>
          <p:nvPr/>
        </p:nvSpPr>
        <p:spPr>
          <a:xfrm>
            <a:off x="7976473" y="14618169"/>
            <a:ext cx="12225173" cy="267534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946" tIns="133946" rIns="133946" bIns="133946" numCol="1" spcCol="1270" anchor="ctr" anchorCtr="0">
            <a:noAutofit/>
          </a:bodyPr>
          <a:lstStyle/>
          <a:p>
            <a:pPr marL="342900" lvl="0" indent="-342900" algn="l" defTabSz="88900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n-US" sz="4100" kern="1200" dirty="0"/>
              <a:t>Studying the factors associated with gender-based salary disparity in the U.S. labo</a:t>
            </a:r>
            <a:r>
              <a:rPr lang="en-US" sz="4100" dirty="0"/>
              <a:t>r market.</a:t>
            </a:r>
          </a:p>
        </p:txBody>
      </p:sp>
      <p:sp>
        <p:nvSpPr>
          <p:cNvPr id="2056" name="Rectangle: Rounded Corners 2055">
            <a:extLst>
              <a:ext uri="{FF2B5EF4-FFF2-40B4-BE49-F238E27FC236}">
                <a16:creationId xmlns:a16="http://schemas.microsoft.com/office/drawing/2014/main" id="{8B567553-E430-0660-10E5-D60A43B3A5CA}"/>
              </a:ext>
            </a:extLst>
          </p:cNvPr>
          <p:cNvSpPr/>
          <p:nvPr/>
        </p:nvSpPr>
        <p:spPr>
          <a:xfrm>
            <a:off x="6335405" y="17792061"/>
            <a:ext cx="13866241" cy="3078640"/>
          </a:xfrm>
          <a:prstGeom prst="roundRect">
            <a:avLst>
              <a:gd name="adj" fmla="val 10000"/>
            </a:avLst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US"/>
          </a:p>
        </p:txBody>
      </p:sp>
      <p:sp>
        <p:nvSpPr>
          <p:cNvPr id="2057" name="Rectangle 2056" descr="Database">
            <a:extLst>
              <a:ext uri="{FF2B5EF4-FFF2-40B4-BE49-F238E27FC236}">
                <a16:creationId xmlns:a16="http://schemas.microsoft.com/office/drawing/2014/main" id="{5B607878-16CD-0FF1-FBD3-6B9C1FADAE3E}"/>
              </a:ext>
            </a:extLst>
          </p:cNvPr>
          <p:cNvSpPr/>
          <p:nvPr/>
        </p:nvSpPr>
        <p:spPr>
          <a:xfrm>
            <a:off x="6698922" y="18732193"/>
            <a:ext cx="1018465" cy="987493"/>
          </a:xfrm>
          <a:prstGeom prst="rect">
            <a:avLst/>
          </a:prstGeom>
          <a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DD3AF05-B4D9-1182-ABA5-4850695D7534}"/>
              </a:ext>
            </a:extLst>
          </p:cNvPr>
          <p:cNvGrpSpPr/>
          <p:nvPr/>
        </p:nvGrpSpPr>
        <p:grpSpPr>
          <a:xfrm>
            <a:off x="8039972" y="18090627"/>
            <a:ext cx="11613415" cy="2629684"/>
            <a:chOff x="1461802" y="1538859"/>
            <a:chExt cx="5869615" cy="1314244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43E23C8-C4C6-0B41-9844-69D36FBA1FBA}"/>
                </a:ext>
              </a:extLst>
            </p:cNvPr>
            <p:cNvSpPr/>
            <p:nvPr/>
          </p:nvSpPr>
          <p:spPr>
            <a:xfrm>
              <a:off x="1461802" y="1587474"/>
              <a:ext cx="5869615" cy="1265629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28B7A74-EC3C-BDCB-3BB3-703D167F12DC}"/>
                </a:ext>
              </a:extLst>
            </p:cNvPr>
            <p:cNvSpPr txBox="1"/>
            <p:nvPr/>
          </p:nvSpPr>
          <p:spPr>
            <a:xfrm>
              <a:off x="1461802" y="1538859"/>
              <a:ext cx="5869615" cy="12656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3946" tIns="133946" rIns="133946" bIns="133946" numCol="1" spcCol="1270" anchor="ctr" anchorCtr="0">
              <a:noAutofit/>
            </a:bodyPr>
            <a:lstStyle/>
            <a:p>
              <a:pPr marL="342900" lvl="0" indent="-342900" algn="l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4100" kern="1200" dirty="0"/>
                <a:t>Understanding the patterns in data analytics job market: Job satisfaction, salaries, qualifications, etc.</a:t>
              </a:r>
            </a:p>
          </p:txBody>
        </p:sp>
      </p:grpSp>
      <p:pic>
        <p:nvPicPr>
          <p:cNvPr id="2058" name="Picture 2057" descr="A screenshot of a survey&#10;&#10;Description automatically generated">
            <a:extLst>
              <a:ext uri="{FF2B5EF4-FFF2-40B4-BE49-F238E27FC236}">
                <a16:creationId xmlns:a16="http://schemas.microsoft.com/office/drawing/2014/main" id="{A9EB053B-A490-9D14-117E-3CCF65EB723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2044" t="2089" r="17377" b="1876"/>
          <a:stretch/>
        </p:blipFill>
        <p:spPr>
          <a:xfrm>
            <a:off x="678163" y="23182085"/>
            <a:ext cx="6071277" cy="70498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2065" name="Diagram 2064">
            <a:extLst>
              <a:ext uri="{FF2B5EF4-FFF2-40B4-BE49-F238E27FC236}">
                <a16:creationId xmlns:a16="http://schemas.microsoft.com/office/drawing/2014/main" id="{9E1B23AE-72F1-5BAB-36A2-EF77FD9261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015029"/>
              </p:ext>
            </p:extLst>
          </p:nvPr>
        </p:nvGraphicFramePr>
        <p:xfrm>
          <a:off x="7199504" y="22493642"/>
          <a:ext cx="14779873" cy="8629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70" name="TextBox 2069">
            <a:extLst>
              <a:ext uri="{FF2B5EF4-FFF2-40B4-BE49-F238E27FC236}">
                <a16:creationId xmlns:a16="http://schemas.microsoft.com/office/drawing/2014/main" id="{E4D2FF3E-9A94-B1E5-7034-DFE7A54021C2}"/>
              </a:ext>
            </a:extLst>
          </p:cNvPr>
          <p:cNvSpPr txBox="1"/>
          <p:nvPr/>
        </p:nvSpPr>
        <p:spPr>
          <a:xfrm>
            <a:off x="8606164" y="28642232"/>
            <a:ext cx="1191028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chemeClr val="bg1"/>
                </a:solidFill>
              </a:rPr>
              <a:t>Survey Distribution &amp; Data Collection: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b="0" dirty="0">
                <a:solidFill>
                  <a:schemeClr val="bg1"/>
                </a:solidFill>
              </a:rPr>
              <a:t>Survey launched and shared across multiple platforms</a:t>
            </a:r>
          </a:p>
          <a:p>
            <a:pPr marL="1028700" lvl="1" indent="-571500">
              <a:buFont typeface="Wingdings" panose="05000000000000000000" pitchFamily="2" charset="2"/>
              <a:buChar char="ü"/>
            </a:pPr>
            <a:r>
              <a:rPr lang="en-US" sz="3600" dirty="0">
                <a:solidFill>
                  <a:schemeClr val="bg1"/>
                </a:solidFill>
              </a:rPr>
              <a:t>Facebook, </a:t>
            </a:r>
            <a:r>
              <a:rPr lang="en-US" sz="3600" dirty="0" err="1">
                <a:solidFill>
                  <a:schemeClr val="bg1"/>
                </a:solidFill>
              </a:rPr>
              <a:t>StudyFinder</a:t>
            </a:r>
            <a:r>
              <a:rPr lang="en-US" sz="3600" dirty="0">
                <a:solidFill>
                  <a:schemeClr val="bg1"/>
                </a:solidFill>
              </a:rPr>
              <a:t>, Reddit, LinkedIn, </a:t>
            </a:r>
            <a:r>
              <a:rPr lang="en-US" sz="3600" dirty="0" err="1">
                <a:solidFill>
                  <a:schemeClr val="bg1"/>
                </a:solidFill>
              </a:rPr>
              <a:t>etc</a:t>
            </a:r>
            <a:endParaRPr lang="en-US" sz="3600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0" dirty="0">
                <a:solidFill>
                  <a:schemeClr val="bg1"/>
                </a:solidFill>
              </a:rPr>
              <a:t>Total of 131 responses </a:t>
            </a:r>
            <a:r>
              <a:rPr lang="en-US" sz="3600" dirty="0">
                <a:solidFill>
                  <a:schemeClr val="bg1"/>
                </a:solidFill>
              </a:rPr>
              <a:t>were collected </a:t>
            </a:r>
            <a:endParaRPr lang="en-US" sz="3600" b="0" dirty="0">
              <a:solidFill>
                <a:schemeClr val="bg1"/>
              </a:solidFill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E45AB05-0AB4-BC25-5DD3-CC8A72DC1824}"/>
              </a:ext>
            </a:extLst>
          </p:cNvPr>
          <p:cNvSpPr/>
          <p:nvPr/>
        </p:nvSpPr>
        <p:spPr>
          <a:xfrm>
            <a:off x="978710" y="9905083"/>
            <a:ext cx="19381144" cy="78378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2">
                    <a:lumMod val="10000"/>
                  </a:schemeClr>
                </a:solidFill>
              </a:rPr>
              <a:t>Research Objectives &amp; Data Sources</a:t>
            </a:r>
          </a:p>
        </p:txBody>
      </p:sp>
      <p:sp>
        <p:nvSpPr>
          <p:cNvPr id="2098" name="Content Placeholder 2">
            <a:extLst>
              <a:ext uri="{FF2B5EF4-FFF2-40B4-BE49-F238E27FC236}">
                <a16:creationId xmlns:a16="http://schemas.microsoft.com/office/drawing/2014/main" id="{12F2F141-6C5E-C9E2-C26B-7C27F208E028}"/>
              </a:ext>
            </a:extLst>
          </p:cNvPr>
          <p:cNvSpPr txBox="1">
            <a:spLocks/>
          </p:cNvSpPr>
          <p:nvPr/>
        </p:nvSpPr>
        <p:spPr>
          <a:xfrm>
            <a:off x="798153" y="32254395"/>
            <a:ext cx="19896091" cy="6666651"/>
          </a:xfrm>
          <a:prstGeom prst="rect">
            <a:avLst/>
          </a:prstGeom>
        </p:spPr>
        <p:txBody>
          <a:bodyPr anchor="t">
            <a:noAutofit/>
          </a:bodyPr>
          <a:lstStyle>
            <a:lvl1pPr marL="1051560" indent="-1051560" algn="l" defTabSz="4206240" rtl="0" eaLnBrk="1" latinLnBrk="0" hangingPunct="1">
              <a:lnSpc>
                <a:spcPct val="90000"/>
              </a:lnSpc>
              <a:spcBef>
                <a:spcPts val="4600"/>
              </a:spcBef>
              <a:buFont typeface="Arial" panose="020B0604020202020204" pitchFamily="34" charset="0"/>
              <a:buChar char="•"/>
              <a:defRPr sz="1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15468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110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5780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9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6092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8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46404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8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56716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8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67028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8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77340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8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876520" indent="-1051560" algn="l" defTabSz="4206240" rtl="0" eaLnBrk="1" latinLnBrk="0" hangingPunct="1">
              <a:lnSpc>
                <a:spcPct val="90000"/>
              </a:lnSpc>
              <a:spcBef>
                <a:spcPts val="2300"/>
              </a:spcBef>
              <a:buFont typeface="Arial" panose="020B0604020202020204" pitchFamily="34" charset="0"/>
              <a:buChar char="•"/>
              <a:defRPr sz="82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en-US" sz="3200" dirty="0"/>
          </a:p>
        </p:txBody>
      </p:sp>
      <p:sp>
        <p:nvSpPr>
          <p:cNvPr id="2099" name="TextBox 2098">
            <a:extLst>
              <a:ext uri="{FF2B5EF4-FFF2-40B4-BE49-F238E27FC236}">
                <a16:creationId xmlns:a16="http://schemas.microsoft.com/office/drawing/2014/main" id="{65083252-71F7-FD96-51FB-B5AAE0F28500}"/>
              </a:ext>
            </a:extLst>
          </p:cNvPr>
          <p:cNvSpPr txBox="1"/>
          <p:nvPr/>
        </p:nvSpPr>
        <p:spPr>
          <a:xfrm>
            <a:off x="678163" y="32883005"/>
            <a:ext cx="20125246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i="1" dirty="0"/>
              <a:t>The data analyst Job Outlook in 2023: Job market research</a:t>
            </a:r>
            <a:r>
              <a:rPr lang="en-US" sz="3400" dirty="0"/>
              <a:t>. 365 Data Science. (2023a, July 12). https://365datascience.com/career-advice/data-analyst-job-outlook/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/>
              <a:t>U.S. Bureau of Labor Statistics. (2023, February 6). Operations research analysts : Occupational Outlook Handbook. U.S. Bureau of Labor Statistics. https://www.bls.gov/ooh/math/operations-research-analysts.htm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/>
              <a:t>Dhamija, P., Gupta, S. and Bag, S. (2019), "Measuring of job satisfaction: the use of quality of work life factors", Benchmarking: An International Journal, Vol. 26 No. 3, pp. 871-892. https://doi.org/10.1108/BIJ-06-2018-0155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/>
              <a:t>Employment / underemployment questionnaire - GPI Atlantic. (n.d.-a). http://gpiatlantic.org/pdf/communitygpi/communitypart2b.pdf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/>
              <a:t>Cavusoglu, </a:t>
            </a:r>
            <a:r>
              <a:rPr lang="en-US" sz="3400" dirty="0" err="1"/>
              <a:t>Behiye</a:t>
            </a:r>
            <a:r>
              <a:rPr lang="en-US" sz="3400" dirty="0"/>
              <a:t> &amp; Cek, Kemal &amp; </a:t>
            </a:r>
            <a:r>
              <a:rPr lang="en-US" sz="3400" dirty="0" err="1"/>
              <a:t>Eyupoglu</a:t>
            </a:r>
            <a:r>
              <a:rPr lang="en-US" sz="3400" dirty="0"/>
              <a:t>, </a:t>
            </a:r>
            <a:r>
              <a:rPr lang="en-US" sz="3400" dirty="0" err="1"/>
              <a:t>Serife</a:t>
            </a:r>
            <a:r>
              <a:rPr lang="en-US" sz="3400" dirty="0"/>
              <a:t>. (2021). Modelling job satisfaction using a logistic regression model. AIP Conference Proceedings. 2325. 020047. 10.1063/5.0040383.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3400" b="1" dirty="0"/>
              <a:t>This research was funded by the Summer Undergraduate Research Program from the Eberly College of Science at the Pennsylvania State University.</a:t>
            </a:r>
          </a:p>
          <a:p>
            <a:pPr marL="514350" indent="-514350">
              <a:buFont typeface="+mj-lt"/>
              <a:buAutoNum type="arabicPeriod"/>
            </a:pPr>
            <a:endParaRPr lang="en-US" sz="3400" dirty="0"/>
          </a:p>
        </p:txBody>
      </p:sp>
      <p:sp>
        <p:nvSpPr>
          <p:cNvPr id="2100" name="Rectangle: Rounded Corners 2099">
            <a:extLst>
              <a:ext uri="{FF2B5EF4-FFF2-40B4-BE49-F238E27FC236}">
                <a16:creationId xmlns:a16="http://schemas.microsoft.com/office/drawing/2014/main" id="{34134E45-1791-26D2-5AF5-A8C9BDFF0078}"/>
              </a:ext>
            </a:extLst>
          </p:cNvPr>
          <p:cNvSpPr/>
          <p:nvPr/>
        </p:nvSpPr>
        <p:spPr>
          <a:xfrm>
            <a:off x="927910" y="21120340"/>
            <a:ext cx="19381144" cy="9185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bg2">
                    <a:lumMod val="10000"/>
                  </a:schemeClr>
                </a:solidFill>
              </a:rPr>
              <a:t>Design and Construction of Job Satisfaction Survey</a:t>
            </a:r>
          </a:p>
        </p:txBody>
      </p:sp>
      <p:sp>
        <p:nvSpPr>
          <p:cNvPr id="2103" name="Rectangle: Rounded Corners 2102">
            <a:extLst>
              <a:ext uri="{FF2B5EF4-FFF2-40B4-BE49-F238E27FC236}">
                <a16:creationId xmlns:a16="http://schemas.microsoft.com/office/drawing/2014/main" id="{40AF118D-FEF5-610F-6EDA-B8DA5F0F9D48}"/>
              </a:ext>
            </a:extLst>
          </p:cNvPr>
          <p:cNvSpPr/>
          <p:nvPr/>
        </p:nvSpPr>
        <p:spPr>
          <a:xfrm>
            <a:off x="21527308" y="4367888"/>
            <a:ext cx="19417490" cy="85215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Analysis &amp;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A58A5-18A5-E85C-A820-6A32D2C62485}"/>
              </a:ext>
            </a:extLst>
          </p:cNvPr>
          <p:cNvSpPr txBox="1"/>
          <p:nvPr/>
        </p:nvSpPr>
        <p:spPr>
          <a:xfrm>
            <a:off x="7401437" y="22020047"/>
            <a:ext cx="1191028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l">
              <a:lnSpc>
                <a:spcPct val="100000"/>
              </a:lnSpc>
            </a:pPr>
            <a:endParaRPr lang="en-US" sz="3600" b="1" dirty="0">
              <a:solidFill>
                <a:schemeClr val="bg1"/>
              </a:solidFill>
            </a:endParaRPr>
          </a:p>
          <a:p>
            <a:pPr lvl="0" algn="l">
              <a:lnSpc>
                <a:spcPct val="100000"/>
              </a:lnSpc>
            </a:pPr>
            <a:r>
              <a:rPr lang="en-US" sz="3600" b="1" dirty="0">
                <a:solidFill>
                  <a:schemeClr val="bg1"/>
                </a:solidFill>
              </a:rPr>
              <a:t>Survey Planning:</a:t>
            </a:r>
          </a:p>
          <a:p>
            <a:pPr marL="571500" lvl="0" indent="-5715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b="0" i="0" dirty="0">
                <a:solidFill>
                  <a:schemeClr val="bg1"/>
                </a:solidFill>
              </a:rPr>
              <a:t>Literature Review on existing studies</a:t>
            </a:r>
            <a:endParaRPr lang="en-US" sz="3600" b="1" i="0" dirty="0">
              <a:solidFill>
                <a:schemeClr val="bg1"/>
              </a:solidFill>
            </a:endParaRPr>
          </a:p>
          <a:p>
            <a:pPr marL="571500" lvl="0" indent="-5715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3600" b="0" dirty="0">
                <a:solidFill>
                  <a:schemeClr val="bg1"/>
                </a:solidFill>
              </a:rPr>
              <a:t>New questionnaire on factors affecting job satisfaction and unemployment in the U.S</a:t>
            </a:r>
          </a:p>
          <a:p>
            <a:pPr lvl="1" algn="just">
              <a:lnSpc>
                <a:spcPct val="100000"/>
              </a:lnSpc>
            </a:pPr>
            <a:endParaRPr lang="en-US" sz="3600" b="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BF9E33-9F5A-883A-2ABD-FD2DA5F01696}"/>
              </a:ext>
            </a:extLst>
          </p:cNvPr>
          <p:cNvSpPr txBox="1"/>
          <p:nvPr/>
        </p:nvSpPr>
        <p:spPr>
          <a:xfrm>
            <a:off x="7891538" y="25945543"/>
            <a:ext cx="1191028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600" b="1" dirty="0">
                <a:solidFill>
                  <a:schemeClr val="bg1"/>
                </a:solidFill>
              </a:rPr>
              <a:t>Study Design and Approval: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b="0" dirty="0">
                <a:solidFill>
                  <a:schemeClr val="bg1"/>
                </a:solidFill>
              </a:rPr>
              <a:t>Built the survey on Penn State’s Qualtrics platform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en-US" sz="3600" b="0" dirty="0">
                <a:solidFill>
                  <a:schemeClr val="bg1"/>
                </a:solidFill>
              </a:rPr>
              <a:t>Obtained IRB approval for the study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686C01D-E131-8D41-C6CB-41C8F457B7B5}"/>
              </a:ext>
            </a:extLst>
          </p:cNvPr>
          <p:cNvPicPr>
            <a:picLocks noChangeAspect="1"/>
          </p:cNvPicPr>
          <p:nvPr/>
        </p:nvPicPr>
        <p:blipFill rotWithShape="1">
          <a:blip r:embed="rId11"/>
          <a:srcRect l="4721" r="707" b="10983"/>
          <a:stretch/>
        </p:blipFill>
        <p:spPr>
          <a:xfrm>
            <a:off x="21660707" y="8629761"/>
            <a:ext cx="6895862" cy="49330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7CE47BA-4C8A-5C1D-C0F5-26F4883112C2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7592" b="6399"/>
          <a:stretch/>
        </p:blipFill>
        <p:spPr>
          <a:xfrm>
            <a:off x="28759769" y="8787181"/>
            <a:ext cx="6116570" cy="466549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B76803-ED0C-0BEB-EEE8-1E164F42D6B2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373"/>
          <a:stretch/>
        </p:blipFill>
        <p:spPr>
          <a:xfrm>
            <a:off x="34747365" y="8813398"/>
            <a:ext cx="7223539" cy="46654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BDBD1EDC-BBB4-D37A-D800-0445F8D68D9A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3464" t="9787" r="1354" b="4784"/>
          <a:stretch/>
        </p:blipFill>
        <p:spPr>
          <a:xfrm>
            <a:off x="22035972" y="17419542"/>
            <a:ext cx="9831381" cy="256963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3F05A117-5F5E-3A34-30F5-8D9F16D1373C}"/>
              </a:ext>
            </a:extLst>
          </p:cNvPr>
          <p:cNvSpPr txBox="1"/>
          <p:nvPr/>
        </p:nvSpPr>
        <p:spPr>
          <a:xfrm>
            <a:off x="31646932" y="17980005"/>
            <a:ext cx="10461738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Figure 1.  </a:t>
            </a:r>
            <a:r>
              <a:rPr lang="en-US" sz="3400" dirty="0"/>
              <a:t>Summary of Kruskal-Wallis Test Results comparing average salaries for data analyst roles across multiple sectors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97C1993-95AD-084A-D87D-1C36C44095E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1983310" y="20237711"/>
            <a:ext cx="9770948" cy="7014193"/>
          </a:xfrm>
          <a:prstGeom prst="rect">
            <a:avLst/>
          </a:prstGeom>
          <a:ln>
            <a:noFill/>
          </a:ln>
          <a:effectLst/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CB20291-E293-A60C-9197-2E55F099DEC3}"/>
              </a:ext>
            </a:extLst>
          </p:cNvPr>
          <p:cNvSpPr txBox="1"/>
          <p:nvPr/>
        </p:nvSpPr>
        <p:spPr>
          <a:xfrm>
            <a:off x="21454352" y="27664982"/>
            <a:ext cx="107743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Figure 2. </a:t>
            </a:r>
            <a:r>
              <a:rPr lang="en-US" sz="3400" dirty="0"/>
              <a:t>Bar Chart representation of the most in-demand skills for data analyst positions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FE784C0-5A42-8E0A-C14A-7D931EFFDC98}"/>
              </a:ext>
            </a:extLst>
          </p:cNvPr>
          <p:cNvSpPr txBox="1"/>
          <p:nvPr/>
        </p:nvSpPr>
        <p:spPr>
          <a:xfrm>
            <a:off x="32231961" y="27560373"/>
            <a:ext cx="973894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Figure 3. </a:t>
            </a:r>
            <a:r>
              <a:rPr lang="en-US" sz="3400" dirty="0"/>
              <a:t>Bar Chart illustrating the minimum degree requirements for data analyst positions as stated in various company job descriptions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4ADCE46-8764-9DA8-C53D-078DB3BC963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1628394" y="32026239"/>
            <a:ext cx="10740434" cy="6856721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0F7094A-E7EA-AAEB-0014-FC3CD8504786}"/>
              </a:ext>
            </a:extLst>
          </p:cNvPr>
          <p:cNvSpPr txBox="1"/>
          <p:nvPr/>
        </p:nvSpPr>
        <p:spPr>
          <a:xfrm>
            <a:off x="21386800" y="38882961"/>
            <a:ext cx="107743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Figure 4. </a:t>
            </a:r>
            <a:r>
              <a:rPr lang="en-US" sz="3400" dirty="0"/>
              <a:t>Results of the Regression Model Exploring Total Pay by Adjusted Variables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A049A6-FB92-5D7C-0550-262B1958DE42}"/>
              </a:ext>
            </a:extLst>
          </p:cNvPr>
          <p:cNvSpPr txBox="1"/>
          <p:nvPr/>
        </p:nvSpPr>
        <p:spPr>
          <a:xfrm>
            <a:off x="31709915" y="38863071"/>
            <a:ext cx="1077431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Figure 5. </a:t>
            </a:r>
            <a:r>
              <a:rPr lang="en-US" sz="3400" dirty="0"/>
              <a:t>Faceted Bar Charts of Salary Distribution by Education Level and Department </a:t>
            </a:r>
          </a:p>
        </p:txBody>
      </p:sp>
      <p:pic>
        <p:nvPicPr>
          <p:cNvPr id="26" name="Picture 25" descr="A graph with colorful bars">
            <a:extLst>
              <a:ext uri="{FF2B5EF4-FFF2-40B4-BE49-F238E27FC236}">
                <a16:creationId xmlns:a16="http://schemas.microsoft.com/office/drawing/2014/main" id="{70E49F10-A12E-AD6C-86AB-411F476986C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0584520" y="20103133"/>
            <a:ext cx="11647441" cy="7461193"/>
          </a:xfrm>
          <a:prstGeom prst="rect">
            <a:avLst/>
          </a:prstGeom>
        </p:spPr>
      </p:pic>
      <p:pic>
        <p:nvPicPr>
          <p:cNvPr id="27" name="Picture 26" descr="A graph of salary and education">
            <a:extLst>
              <a:ext uri="{FF2B5EF4-FFF2-40B4-BE49-F238E27FC236}">
                <a16:creationId xmlns:a16="http://schemas.microsoft.com/office/drawing/2014/main" id="{555F1839-21A1-E016-3164-14CE9D46791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2387181" y="31961464"/>
            <a:ext cx="9452829" cy="6755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528495B-4444-448F-4675-12BE1F3D5AF8}"/>
              </a:ext>
            </a:extLst>
          </p:cNvPr>
          <p:cNvSpPr txBox="1"/>
          <p:nvPr/>
        </p:nvSpPr>
        <p:spPr>
          <a:xfrm>
            <a:off x="21400308" y="6024125"/>
            <a:ext cx="194174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About 80% of respondents between ages 35-54 are satisfied with their jobs whereas 93% of the respondents between ages 25 – 34 are satisfied with their current jobs.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About 82% of females and 86% of males are satisfied with their current jobs.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About 45% of the respondents who are dissatisfied with their current jobs appear to have bachelor’s degrees.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FE7F6E7-FC91-69C8-4967-3BAEF950D3CE}"/>
              </a:ext>
            </a:extLst>
          </p:cNvPr>
          <p:cNvSpPr txBox="1"/>
          <p:nvPr/>
        </p:nvSpPr>
        <p:spPr>
          <a:xfrm>
            <a:off x="21843620" y="29712224"/>
            <a:ext cx="199503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On average, male data analysts tend to earn about $9,464 more than their female counterparts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Data analysts holding a Masters or PhD degree generally earn more. Specifically, those with a Masters degree earn about $6,304 more on average, and those with a PhD earn around $8,692 more on average.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AA8B73-7CB7-5ED5-35A8-5F3930CCDC07}"/>
              </a:ext>
            </a:extLst>
          </p:cNvPr>
          <p:cNvSpPr txBox="1"/>
          <p:nvPr/>
        </p:nvSpPr>
        <p:spPr>
          <a:xfrm>
            <a:off x="21569707" y="14509060"/>
            <a:ext cx="2061969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There is a significant difference in the average salaries among different sectors, as demonstrated by a p-value of 0.01078 in the Kruskal-Wallis test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dirty="0"/>
              <a:t>There is significant evidence to suggest a difference in average salaries between the Biotech &amp; Pharmaceuticals and the both Finance and Restaurants, Bars &amp; Food Services sectors based on post-hoc analysis using Dunn’s test</a:t>
            </a:r>
          </a:p>
          <a:p>
            <a:pPr lvl="1"/>
            <a:endParaRPr lang="en-US" sz="3600" b="1" dirty="0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F3ADA824-16D9-4118-ADF7-E327FE264005}"/>
              </a:ext>
            </a:extLst>
          </p:cNvPr>
          <p:cNvSpPr/>
          <p:nvPr/>
        </p:nvSpPr>
        <p:spPr>
          <a:xfrm>
            <a:off x="21527308" y="5390750"/>
            <a:ext cx="8000192" cy="642552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</a:rPr>
              <a:t>Preliminary Survey Results Suggests</a:t>
            </a:r>
            <a:r>
              <a:rPr lang="en-US" sz="4000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262ABB4-AA78-43E5-70A3-EB45D9452615}"/>
              </a:ext>
            </a:extLst>
          </p:cNvPr>
          <p:cNvSpPr/>
          <p:nvPr/>
        </p:nvSpPr>
        <p:spPr>
          <a:xfrm>
            <a:off x="21772907" y="28981173"/>
            <a:ext cx="11008433" cy="713383"/>
          </a:xfrm>
          <a:prstGeom prst="round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</a:rPr>
              <a:t>Data from Glassdoor on US Labor Market Suggests: 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8AE960C8-F064-1287-D0E0-2B4620641F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41822" y="1940915"/>
            <a:ext cx="5896136" cy="238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8">
            <a:extLst>
              <a:ext uri="{FF2B5EF4-FFF2-40B4-BE49-F238E27FC236}">
                <a16:creationId xmlns:a16="http://schemas.microsoft.com/office/drawing/2014/main" id="{DE21C79D-2691-322A-E7A4-19DEDD0D24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824" y="1892689"/>
            <a:ext cx="5896136" cy="238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431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35982EA75FFF4885C844BF2874CB5C" ma:contentTypeVersion="17" ma:contentTypeDescription="Create a new document." ma:contentTypeScope="" ma:versionID="eb0e332bc0279b6a91c3dbf43cc0991d">
  <xsd:schema xmlns:xsd="http://www.w3.org/2001/XMLSchema" xmlns:xs="http://www.w3.org/2001/XMLSchema" xmlns:p="http://schemas.microsoft.com/office/2006/metadata/properties" xmlns:ns2="4d9a368c-7835-499c-89f9-f7bfa3b8ac5b" xmlns:ns3="96acb06b-67e3-4897-811b-e5fed3095a1c" targetNamespace="http://schemas.microsoft.com/office/2006/metadata/properties" ma:root="true" ma:fieldsID="94012498ae2b5e55be1b7e0604fbb99a" ns2:_="" ns3:_="">
    <xsd:import namespace="4d9a368c-7835-499c-89f9-f7bfa3b8ac5b"/>
    <xsd:import namespace="96acb06b-67e3-4897-811b-e5fed3095a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a368c-7835-499c-89f9-f7bfa3b8ac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8b28469-8996-4088-bd89-44d87d638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cb06b-67e3-4897-811b-e5fed3095a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1c6e6bd-10bf-4caf-9914-f5f4768d703d}" ma:internalName="TaxCatchAll" ma:showField="CatchAllData" ma:web="96acb06b-67e3-4897-811b-e5fed3095a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cb06b-67e3-4897-811b-e5fed3095a1c" xsi:nil="true"/>
    <lcf76f155ced4ddcb4097134ff3c332f xmlns="4d9a368c-7835-499c-89f9-f7bfa3b8ac5b">
      <Terms xmlns="http://schemas.microsoft.com/office/infopath/2007/PartnerControls"/>
    </lcf76f155ced4ddcb4097134ff3c332f>
    <SharedWithUsers xmlns="96acb06b-67e3-4897-811b-e5fed3095a1c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DD4EB2-73AC-44A5-A7A1-3B9B909B9C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9a368c-7835-499c-89f9-f7bfa3b8ac5b"/>
    <ds:schemaRef ds:uri="96acb06b-67e3-4897-811b-e5fed3095a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C67F08-BDF3-481B-8CAF-A460E4FF4B70}">
  <ds:schemaRefs>
    <ds:schemaRef ds:uri="http://purl.org/dc/terms/"/>
    <ds:schemaRef ds:uri="http://schemas.microsoft.com/office/2006/documentManagement/types"/>
    <ds:schemaRef ds:uri="4d9a368c-7835-499c-89f9-f7bfa3b8ac5b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96acb06b-67e3-4897-811b-e5fed3095a1c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A7CF3912-0EAE-4720-B353-334EF774EC8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2589</TotalTime>
  <Words>779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Mathews, Tiffany Anne</dc:creator>
  <cp:lastModifiedBy>Song Sejun</cp:lastModifiedBy>
  <cp:revision>128</cp:revision>
  <dcterms:created xsi:type="dcterms:W3CDTF">2022-07-20T03:59:06Z</dcterms:created>
  <dcterms:modified xsi:type="dcterms:W3CDTF">2023-08-02T17:36:58Z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0x0101004335982EA75FFF4885C844BF2874CB5C</vt:lpwstr>
  </property>
  <property fmtid="{D5CDD505-2E9C-101B-9397-08002B2CF9AE}" pid="3" name="MediaServiceImageTags">
    <vt:lpwstr/>
  </property>
  <property fmtid="{D5CDD505-2E9C-101B-9397-08002B2CF9AE}" pid="4" name="Order">
    <vt:r8>14800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